
<file path=[Content_Types].xml><?xml version="1.0" encoding="utf-8"?>
<Types xmlns="http://schemas.openxmlformats.org/package/2006/content-types">
  <Default Extension="jpg" ContentType="image/pn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5" r:id="rId1"/>
  </p:sldMasterIdLst>
  <p:notesMasterIdLst>
    <p:notesMasterId r:id="rId23"/>
  </p:notesMasterIdLst>
  <p:handoutMasterIdLst>
    <p:handoutMasterId r:id="rId24"/>
  </p:handoutMasterIdLst>
  <p:sldIdLst>
    <p:sldId id="343" r:id="rId2"/>
    <p:sldId id="257" r:id="rId3"/>
    <p:sldId id="351" r:id="rId4"/>
    <p:sldId id="284" r:id="rId5"/>
    <p:sldId id="353" r:id="rId6"/>
    <p:sldId id="363" r:id="rId7"/>
    <p:sldId id="283" r:id="rId8"/>
    <p:sldId id="285" r:id="rId9"/>
    <p:sldId id="364" r:id="rId10"/>
    <p:sldId id="359" r:id="rId11"/>
    <p:sldId id="360" r:id="rId12"/>
    <p:sldId id="361" r:id="rId13"/>
    <p:sldId id="362" r:id="rId14"/>
    <p:sldId id="342" r:id="rId15"/>
    <p:sldId id="365" r:id="rId16"/>
    <p:sldId id="366" r:id="rId17"/>
    <p:sldId id="341" r:id="rId18"/>
    <p:sldId id="369" r:id="rId19"/>
    <p:sldId id="370" r:id="rId20"/>
    <p:sldId id="367" r:id="rId21"/>
    <p:sldId id="371" r:id="rId22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FF7"/>
    <a:srgbClr val="D0D1D9"/>
    <a:srgbClr val="F6F9FF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34" autoAdjust="0"/>
  </p:normalViewPr>
  <p:slideViewPr>
    <p:cSldViewPr snapToGrid="0">
      <p:cViewPr varScale="1">
        <p:scale>
          <a:sx n="67" d="100"/>
          <a:sy n="67" d="100"/>
        </p:scale>
        <p:origin x="6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09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C2A06FF-12EB-4A9F-A942-7C14C7D4CDB4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2020/7/24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7A54D57-1E58-41A9-BDD9-F9650DC3A9B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88755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A4EA136-98E3-4B8A-9303-C48C78FBCE6F}" type="datetime1">
              <a:rPr lang="zh-CN" altLang="en-US" noProof="0" smtClean="0"/>
              <a:t>2020/7/24</a:t>
            </a:fld>
            <a:endParaRPr lang="zh-CN" altLang="en-US" noProof="0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5EB433F-E5C6-4E8D-82E5-3D359E2C0E58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117784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072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3501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5123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1569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2023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2721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21954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16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27628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17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67483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18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98552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19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474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06383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6223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4241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3951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5819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9535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954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8711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2438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-1" y="4450188"/>
            <a:ext cx="12192000" cy="240781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zh-CN" altLang="en-US" sz="16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zh-CN" altLang="en-US" sz="16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B27A13-5DA2-4067-AB56-B759CE2BCF77}" type="datetime1">
              <a:rPr lang="zh-CN" altLang="en-US" noProof="0" smtClean="0"/>
              <a:t>2020/7/24</a:t>
            </a:fld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23584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议程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15DB2CE-4D5F-4845-A4EE-AA655A8FF49A}" type="datetime1">
              <a:rPr lang="zh-CN" altLang="en-US" noProof="0" smtClean="0"/>
              <a:t>2020/7/24</a:t>
            </a:fld>
            <a:endParaRPr lang="zh-CN" altLang="en-US" noProof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5" name="矩形">
            <a:extLst>
              <a:ext uri="{FF2B5EF4-FFF2-40B4-BE49-F238E27FC236}">
                <a16:creationId xmlns:a16="http://schemas.microsoft.com/office/drawing/2014/main" id="{AA314B25-B4AF-394E-BBDA-7E6BAD315F39}"/>
              </a:ext>
            </a:extLst>
          </p:cNvPr>
          <p:cNvSpPr/>
          <p:nvPr userDrawn="1"/>
        </p:nvSpPr>
        <p:spPr>
          <a:xfrm>
            <a:off x="3351057" y="0"/>
            <a:ext cx="8840943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zh-CN" altLang="en-US" sz="16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id="{737575EF-0D14-6140-A91B-260C9C9DFE4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zh-CN" altLang="en-US" sz="16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82544261-8049-494B-A93D-BDFF1BB847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4886854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在此处输入标题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9214786D-83EE-814C-A5E4-D0EC7D29D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5829" y="633875"/>
            <a:ext cx="5981171" cy="5590250"/>
          </a:xfrm>
        </p:spPr>
        <p:txBody>
          <a:bodyPr rtlCol="0"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79185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FE9194F-C691-4D69-AFD1-39C73DF33CAD}" type="datetime1">
              <a:rPr lang="zh-CN" altLang="en-US" noProof="0" smtClean="0"/>
              <a:t>2020/7/24</a:t>
            </a:fld>
            <a:endParaRPr lang="zh-CN" altLang="en-US" noProof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5" name="矩形">
            <a:extLst>
              <a:ext uri="{FF2B5EF4-FFF2-40B4-BE49-F238E27FC236}">
                <a16:creationId xmlns:a16="http://schemas.microsoft.com/office/drawing/2014/main" id="{2E148DD3-DD87-154B-80B4-2421965D3C83}"/>
              </a:ext>
            </a:extLst>
          </p:cNvPr>
          <p:cNvSpPr/>
          <p:nvPr userDrawn="1"/>
        </p:nvSpPr>
        <p:spPr>
          <a:xfrm>
            <a:off x="1" y="17145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zh-CN" altLang="en-US" sz="16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id="{742E4732-0E8F-7B46-BD08-0F2EE0DA8786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zh-CN" altLang="en-US" sz="16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标题占位符 1">
            <a:extLst>
              <a:ext uri="{FF2B5EF4-FFF2-40B4-BE49-F238E27FC236}">
                <a16:creationId xmlns:a16="http://schemas.microsoft.com/office/drawing/2014/main" id="{6E73F81A-7260-5C4F-A7FF-CA2CC731B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3870" y="942871"/>
            <a:ext cx="571181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单击以编辑模板标题样式</a:t>
            </a:r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4CD13CD4-3E4F-2E41-ACF4-2446257D2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43870" y="1973589"/>
            <a:ext cx="5711810" cy="3941540"/>
          </a:xfrm>
        </p:spPr>
        <p:txBody>
          <a:bodyPr rtlCol="0"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4" name="内容占位符 3">
            <a:extLst>
              <a:ext uri="{FF2B5EF4-FFF2-40B4-BE49-F238E27FC236}">
                <a16:creationId xmlns:a16="http://schemas.microsoft.com/office/drawing/2014/main" id="{D8E69886-8907-DB47-87C2-0621AF156D9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5170" y="621039"/>
            <a:ext cx="4589130" cy="5603086"/>
          </a:xfrm>
          <a:solidFill>
            <a:srgbClr val="EDEFF7"/>
          </a:solidFill>
        </p:spPr>
        <p:txBody>
          <a:bodyPr rtlCol="0"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26310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带标题的图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">
            <a:extLst>
              <a:ext uri="{FF2B5EF4-FFF2-40B4-BE49-F238E27FC236}">
                <a16:creationId xmlns:a16="http://schemas.microsoft.com/office/drawing/2014/main" id="{9C88DF2D-0421-A94C-82C1-867E1E5E4907}"/>
              </a:ext>
            </a:extLst>
          </p:cNvPr>
          <p:cNvSpPr/>
          <p:nvPr userDrawn="1"/>
        </p:nvSpPr>
        <p:spPr>
          <a:xfrm>
            <a:off x="10993582" y="0"/>
            <a:ext cx="1198418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zh-CN" altLang="en-US" sz="16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">
            <a:extLst>
              <a:ext uri="{FF2B5EF4-FFF2-40B4-BE49-F238E27FC236}">
                <a16:creationId xmlns:a16="http://schemas.microsoft.com/office/drawing/2014/main" id="{334D05A3-7A20-9447-8D39-F2980D85413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zh-CN" altLang="en-US" sz="16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634999" y="3927894"/>
            <a:ext cx="10922000" cy="2326856"/>
          </a:xfrm>
          <a:prstGeom prst="rect">
            <a:avLst/>
          </a:prstGeom>
          <a:solidFill>
            <a:srgbClr val="F6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635001" y="603250"/>
            <a:ext cx="10921998" cy="3294019"/>
          </a:xfrm>
          <a:solidFill>
            <a:schemeClr val="bg1"/>
          </a:solidFill>
        </p:spPr>
        <p:txBody>
          <a:bodyPr lIns="457200" tIns="457200" rtlCol="0" anchor="t"/>
          <a:lstStyle>
            <a:lvl1pPr marL="0" indent="0">
              <a:buNone/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79" y="4298078"/>
            <a:ext cx="10113645" cy="743682"/>
          </a:xfrm>
          <a:prstGeom prst="rect">
            <a:avLst/>
          </a:prstGeo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097279" y="5213716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6D4EBB5-FB22-47C0-BF5A-27D03F8DC041}" type="datetime1">
              <a:rPr lang="zh-CN" altLang="en-US" noProof="0" smtClean="0"/>
              <a:t>2020/7/24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4638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4217870" y="0"/>
            <a:ext cx="3599236" cy="68579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zh-CN" altLang="en-US" sz="16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zh-CN" altLang="en-US" sz="16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CDA2A87-85BC-4932-A386-D037AA6275AB}" type="datetime1">
              <a:rPr lang="zh-CN" altLang="en-US" noProof="0" smtClean="0"/>
              <a:t>2020/7/24</a:t>
            </a:fld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97075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">
            <a:extLst>
              <a:ext uri="{FF2B5EF4-FFF2-40B4-BE49-F238E27FC236}">
                <a16:creationId xmlns:a16="http://schemas.microsoft.com/office/drawing/2014/main" id="{202A34A5-A029-A246-82C6-D288185EB396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zh-CN" altLang="en-US" sz="16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zh-CN" altLang="en-US" sz="16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FDA06-2CBA-4611-8FE3-B2A6B60E785D}" type="datetime1">
              <a:rPr lang="zh-CN" altLang="en-US" noProof="0" smtClean="0"/>
              <a:t>2020/7/24</a:t>
            </a:fld>
            <a:endParaRPr lang="zh-CN" altLang="en-US" noProof="0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11" name="标题占位符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单击以编辑模板标题样式</a:t>
            </a:r>
          </a:p>
        </p:txBody>
      </p:sp>
    </p:spTree>
    <p:extLst>
      <p:ext uri="{BB962C8B-B14F-4D97-AF65-F5344CB8AC3E}">
        <p14:creationId xmlns:p14="http://schemas.microsoft.com/office/powerpoint/2010/main" val="3432407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">
            <a:extLst>
              <a:ext uri="{FF2B5EF4-FFF2-40B4-BE49-F238E27FC236}">
                <a16:creationId xmlns:a16="http://schemas.microsoft.com/office/drawing/2014/main" id="{64248D99-2B30-464D-B9B7-4E5C3A1F3FB2}"/>
              </a:ext>
            </a:extLst>
          </p:cNvPr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zh-CN" altLang="en-US" sz="16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3FAFF55B-FDE6-394B-A39B-22627D8FB6E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zh-CN" altLang="en-US" sz="16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9137DF0-AE91-4E9D-9548-99B3D0E4D9A8}" type="datetime1">
              <a:rPr lang="zh-CN" altLang="en-US" noProof="0" smtClean="0"/>
              <a:t>2020/7/24</a:t>
            </a:fld>
            <a:endParaRPr lang="zh-CN" altLang="en-US" noProof="0" dirty="0"/>
          </a:p>
        </p:txBody>
      </p:sp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99E345E4-E77C-484E-9FBB-E4EC71F085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单击以编辑模板标题样式</a:t>
            </a:r>
          </a:p>
        </p:txBody>
      </p:sp>
    </p:spTree>
    <p:extLst>
      <p:ext uri="{BB962C8B-B14F-4D97-AF65-F5344CB8AC3E}">
        <p14:creationId xmlns:p14="http://schemas.microsoft.com/office/powerpoint/2010/main" val="2423224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">
            <a:extLst>
              <a:ext uri="{FF2B5EF4-FFF2-40B4-BE49-F238E27FC236}">
                <a16:creationId xmlns:a16="http://schemas.microsoft.com/office/drawing/2014/main" id="{83ACCAC0-2C8A-CE43-8C55-22BB53C73920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zh-CN" altLang="en-US" sz="16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zh-CN" altLang="en-US" sz="16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0FA7547-AEBF-426D-B8A9-FFCCD8748889}" type="datetime1">
              <a:rPr lang="zh-CN" altLang="en-US" noProof="0" smtClean="0"/>
              <a:t>2020/7/24</a:t>
            </a:fld>
            <a:endParaRPr lang="zh-CN" altLang="en-US" noProof="0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14" name="标题占位符 1">
            <a:extLst>
              <a:ext uri="{FF2B5EF4-FFF2-40B4-BE49-F238E27FC236}">
                <a16:creationId xmlns:a16="http://schemas.microsoft.com/office/drawing/2014/main" id="{D4076461-FF7A-8843-B7F9-D041F3FB22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单击以编辑模板标题样式</a:t>
            </a:r>
          </a:p>
        </p:txBody>
      </p:sp>
    </p:spTree>
    <p:extLst>
      <p:ext uri="{BB962C8B-B14F-4D97-AF65-F5344CB8AC3E}">
        <p14:creationId xmlns:p14="http://schemas.microsoft.com/office/powerpoint/2010/main" val="302039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队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">
            <a:extLst>
              <a:ext uri="{FF2B5EF4-FFF2-40B4-BE49-F238E27FC236}">
                <a16:creationId xmlns:a16="http://schemas.microsoft.com/office/drawing/2014/main" id="{35FB147F-5DC4-B24C-B8CB-D3DA74290381}"/>
              </a:ext>
            </a:extLst>
          </p:cNvPr>
          <p:cNvSpPr/>
          <p:nvPr userDrawn="1"/>
        </p:nvSpPr>
        <p:spPr>
          <a:xfrm>
            <a:off x="1" y="34290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zh-CN" altLang="en-US" sz="16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zh-CN" altLang="en-US" sz="16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00022C0-D600-4183-8547-504899A53197}" type="datetime1">
              <a:rPr lang="zh-CN" altLang="en-US" noProof="0" smtClean="0"/>
              <a:t>2020/7/24</a:t>
            </a:fld>
            <a:endParaRPr lang="zh-CN" altLang="en-US" noProof="0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19" name="图片占位符 3">
            <a:extLst>
              <a:ext uri="{FF2B5EF4-FFF2-40B4-BE49-F238E27FC236}">
                <a16:creationId xmlns:a16="http://schemas.microsoft.com/office/drawing/2014/main" id="{B9308E97-4F89-394E-856A-5B4EFCB2E7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7279" y="1930861"/>
            <a:ext cx="2919413" cy="2919413"/>
          </a:xfrm>
          <a:solidFill>
            <a:srgbClr val="EDEFF7"/>
          </a:solidFill>
        </p:spPr>
        <p:txBody>
          <a:bodyPr rtlCol="0" anchor="ctr"/>
          <a:lstStyle>
            <a:lvl1pPr algn="ctr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0" name="图片占位符 3">
            <a:extLst>
              <a:ext uri="{FF2B5EF4-FFF2-40B4-BE49-F238E27FC236}">
                <a16:creationId xmlns:a16="http://schemas.microsoft.com/office/drawing/2014/main" id="{A50BECA0-8817-964B-AEDB-A45669684C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9186" y="1930861"/>
            <a:ext cx="2919413" cy="2919413"/>
          </a:xfrm>
          <a:solidFill>
            <a:srgbClr val="EDEFF7"/>
          </a:solidFill>
        </p:spPr>
        <p:txBody>
          <a:bodyPr rtlCol="0" anchor="ctr"/>
          <a:lstStyle>
            <a:lvl1pPr algn="ctr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1" name="图片占位符 3">
            <a:extLst>
              <a:ext uri="{FF2B5EF4-FFF2-40B4-BE49-F238E27FC236}">
                <a16:creationId xmlns:a16="http://schemas.microsoft.com/office/drawing/2014/main" id="{EF399F4D-B67A-4C4B-BCF3-36FE110603F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1093" y="1930861"/>
            <a:ext cx="2919413" cy="2919413"/>
          </a:xfrm>
          <a:solidFill>
            <a:srgbClr val="EDEFF7"/>
          </a:solidFill>
        </p:spPr>
        <p:txBody>
          <a:bodyPr rtlCol="0" anchor="ctr"/>
          <a:lstStyle>
            <a:lvl1pPr algn="ctr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2" name="文本占位符 3">
            <a:extLst>
              <a:ext uri="{FF2B5EF4-FFF2-40B4-BE49-F238E27FC236}">
                <a16:creationId xmlns:a16="http://schemas.microsoft.com/office/drawing/2014/main" id="{08305C84-E25F-EC49-8F2B-4C0181FD3AB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257321"/>
            <a:ext cx="2919413" cy="583534"/>
          </a:xfrm>
        </p:spPr>
        <p:txBody>
          <a:bodyPr lIns="91440" rIns="91440" rtlCol="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 dirty="0"/>
              <a:t>在此处输入名称</a:t>
            </a:r>
          </a:p>
        </p:txBody>
      </p:sp>
      <p:sp>
        <p:nvSpPr>
          <p:cNvPr id="23" name="文本占位符 3">
            <a:extLst>
              <a:ext uri="{FF2B5EF4-FFF2-40B4-BE49-F238E27FC236}">
                <a16:creationId xmlns:a16="http://schemas.microsoft.com/office/drawing/2014/main" id="{A57A1FCE-E6BF-3747-9D43-42DBA6656EC0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666773" y="5257321"/>
            <a:ext cx="2919413" cy="583534"/>
          </a:xfrm>
        </p:spPr>
        <p:txBody>
          <a:bodyPr lIns="91440" rIns="91440" rtlCol="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 dirty="0"/>
              <a:t>在此处输入名称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5B4B74C8-96E7-684F-91B9-8CE56CD10F1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236267" y="5257321"/>
            <a:ext cx="2919413" cy="583534"/>
          </a:xfrm>
        </p:spPr>
        <p:txBody>
          <a:bodyPr lIns="91440" rIns="91440" rtlCol="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 dirty="0"/>
              <a:t>在此处输入名称</a:t>
            </a:r>
          </a:p>
        </p:txBody>
      </p:sp>
      <p:sp>
        <p:nvSpPr>
          <p:cNvPr id="25" name="标题占位符 1">
            <a:extLst>
              <a:ext uri="{FF2B5EF4-FFF2-40B4-BE49-F238E27FC236}">
                <a16:creationId xmlns:a16="http://schemas.microsoft.com/office/drawing/2014/main" id="{D522564E-B348-544F-A8E5-CFCAFA48B5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单击以编辑模板标题样式</a:t>
            </a:r>
          </a:p>
        </p:txBody>
      </p:sp>
    </p:spTree>
    <p:extLst>
      <p:ext uri="{BB962C8B-B14F-4D97-AF65-F5344CB8AC3E}">
        <p14:creationId xmlns:p14="http://schemas.microsoft.com/office/powerpoint/2010/main" val="1418890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A892A8C-9A7F-4856-93BA-EDAFB072D4CC}" type="datetime1">
              <a:rPr lang="zh-CN" altLang="en-US" noProof="0" smtClean="0"/>
              <a:t>2020/7/24</a:t>
            </a:fld>
            <a:endParaRPr lang="zh-CN" altLang="en-US" noProof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72297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内容和图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1639A38-10D3-4767-96C6-F4332D9BCE6E}" type="datetime1">
              <a:rPr lang="zh-CN" altLang="en-US" noProof="0" smtClean="0"/>
              <a:t>2020/7/24</a:t>
            </a:fld>
            <a:endParaRPr lang="zh-CN" altLang="en-US" noProof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5" name="矩形">
            <a:extLst>
              <a:ext uri="{FF2B5EF4-FFF2-40B4-BE49-F238E27FC236}">
                <a16:creationId xmlns:a16="http://schemas.microsoft.com/office/drawing/2014/main" id="{05BFC727-5650-B049-AA2A-2511C08FB35B}"/>
              </a:ext>
            </a:extLst>
          </p:cNvPr>
          <p:cNvSpPr/>
          <p:nvPr userDrawn="1"/>
        </p:nvSpPr>
        <p:spPr>
          <a:xfrm flipH="1">
            <a:off x="0" y="0"/>
            <a:ext cx="1195754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zh-CN" altLang="en-US" sz="16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id="{E700C598-C823-744D-BE16-5114B7625057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zh-CN" altLang="en-US" sz="16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图片占位符 8">
            <a:extLst>
              <a:ext uri="{FF2B5EF4-FFF2-40B4-BE49-F238E27FC236}">
                <a16:creationId xmlns:a16="http://schemas.microsoft.com/office/drawing/2014/main" id="{21BED569-C9C5-8F4D-A42A-ED4914579D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24550" y="633875"/>
            <a:ext cx="5632450" cy="5591175"/>
          </a:xfrm>
          <a:solidFill>
            <a:schemeClr val="tx2"/>
          </a:solidFill>
        </p:spPr>
        <p:txBody>
          <a:bodyPr rtlCol="0" anchor="ctr"/>
          <a:lstStyle>
            <a:lvl1pPr algn="ctr"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1" name="标题占位符 1">
            <a:extLst>
              <a:ext uri="{FF2B5EF4-FFF2-40B4-BE49-F238E27FC236}">
                <a16:creationId xmlns:a16="http://schemas.microsoft.com/office/drawing/2014/main" id="{ACB6E588-2EB7-9A41-A93A-7757596EF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5754" y="942870"/>
            <a:ext cx="4157296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在此处输入标题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A6C0FE70-F6BB-3D40-AD3C-E704CABE4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754" y="2281657"/>
            <a:ext cx="4157296" cy="3633471"/>
          </a:xfrm>
        </p:spPr>
        <p:txBody>
          <a:bodyPr rtlCol="0">
            <a:normAutofit/>
          </a:bodyPr>
          <a:lstStyle>
            <a:lvl1pPr marL="0" indent="0">
              <a:buClr>
                <a:schemeClr val="tx1"/>
              </a:buClr>
              <a:buNone/>
              <a:defRPr sz="16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01168" indent="0"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38404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56692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74980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0171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引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AB634E1-95D8-4427-BAF9-F5C09E093B6C}" type="datetime1">
              <a:rPr lang="zh-CN" altLang="en-US" noProof="0" smtClean="0"/>
              <a:t>2020/7/24</a:t>
            </a:fld>
            <a:endParaRPr lang="zh-CN" altLang="en-US" noProof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5" name="矩形">
            <a:extLst>
              <a:ext uri="{FF2B5EF4-FFF2-40B4-BE49-F238E27FC236}">
                <a16:creationId xmlns:a16="http://schemas.microsoft.com/office/drawing/2014/main" id="{0AB10FFC-D586-994D-8D3D-F4042255CB72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zh-CN" altLang="en-US" sz="16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id="{C7B0C08A-E831-D242-B2CE-2DEB004F982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zh-CN" altLang="en-US" sz="16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7" name="直接连接符​​(S) 6">
            <a:extLst>
              <a:ext uri="{FF2B5EF4-FFF2-40B4-BE49-F238E27FC236}">
                <a16:creationId xmlns:a16="http://schemas.microsoft.com/office/drawing/2014/main" id="{105C2191-88F7-4148-96FD-E129F707E038}"/>
              </a:ext>
            </a:extLst>
          </p:cNvPr>
          <p:cNvCxnSpPr/>
          <p:nvPr userDrawn="1"/>
        </p:nvCxnSpPr>
        <p:spPr>
          <a:xfrm>
            <a:off x="6818393" y="999565"/>
            <a:ext cx="0" cy="4858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61FB2196-E251-5A40-86F7-6092CEBFA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5460992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800"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在此处输入标题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C2FACD1B-0D9C-A547-98A0-D66C341D3D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540794" y="831286"/>
            <a:ext cx="4016206" cy="5195425"/>
          </a:xfrm>
        </p:spPr>
        <p:txBody>
          <a:bodyPr rtlCol="0"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/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/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/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/>
            </a:lvl5pPr>
          </a:lstStyle>
          <a:p>
            <a:pPr lvl="0" rtl="0"/>
            <a:r>
              <a:rPr lang="zh-CN" altLang="en-US" noProof="0" dirty="0"/>
              <a:t>在此处输入引言</a:t>
            </a:r>
          </a:p>
        </p:txBody>
      </p:sp>
    </p:spTree>
    <p:extLst>
      <p:ext uri="{BB962C8B-B14F-4D97-AF65-F5344CB8AC3E}">
        <p14:creationId xmlns:p14="http://schemas.microsoft.com/office/powerpoint/2010/main" val="4184935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">
            <a:extLst>
              <a:ext uri="{FF2B5EF4-FFF2-40B4-BE49-F238E27FC236}">
                <a16:creationId xmlns:a16="http://schemas.microsoft.com/office/drawing/2014/main" id="{1552108B-1F90-0044-A7D4-0956E919F29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zh-CN" altLang="en-US" sz="16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CA79B26-789E-45B1-9AE2-A7AED0E8BEBE}" type="datetime1">
              <a:rPr lang="zh-CN" altLang="en-US" noProof="0" smtClean="0"/>
              <a:t>2020/7/24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9436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3" r:id="rId2"/>
    <p:sldLayoutId id="2147483675" r:id="rId3"/>
    <p:sldLayoutId id="2147483684" r:id="rId4"/>
    <p:sldLayoutId id="2147483678" r:id="rId5"/>
    <p:sldLayoutId id="2147483688" r:id="rId6"/>
    <p:sldLayoutId id="2147483679" r:id="rId7"/>
    <p:sldLayoutId id="2147483692" r:id="rId8"/>
    <p:sldLayoutId id="2147483691" r:id="rId9"/>
    <p:sldLayoutId id="2147483690" r:id="rId10"/>
    <p:sldLayoutId id="2147483689" r:id="rId11"/>
    <p:sldLayoutId id="214748368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 spc="-50" baseline="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lbsyun.baidu.com/apiconsole/authorization#/home" TargetMode="External"/><Relationship Id="rId3" Type="http://schemas.openxmlformats.org/officeDocument/2006/relationships/slideLayout" Target="../slideLayouts/slideLayout11.xml"/><Relationship Id="rId7" Type="http://schemas.openxmlformats.org/officeDocument/2006/relationships/hyperlink" Target="https://lbsyun.baidu.com/index.php?title=webapi/place-suggestion-api" TargetMode="Externa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hyperlink" Target="https://lbs.amap.com/home/authorization/" TargetMode="External"/><Relationship Id="rId5" Type="http://schemas.openxmlformats.org/officeDocument/2006/relationships/hyperlink" Target="https://lbs.amap.com/api/webservice/guide/api/inputtips/#inputtips" TargetMode="Externa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15.xml"/><Relationship Id="rId9" Type="http://schemas.openxmlformats.org/officeDocument/2006/relationships/hyperlink" Target="http://lbsyun.baidu.com/cashier/quota#/home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lbsyun.baidu.com/apiconsole/authorization#/home" TargetMode="External"/><Relationship Id="rId3" Type="http://schemas.openxmlformats.org/officeDocument/2006/relationships/slideLayout" Target="../slideLayouts/slideLayout11.xml"/><Relationship Id="rId7" Type="http://schemas.openxmlformats.org/officeDocument/2006/relationships/hyperlink" Target="https://market.aliyun.com/products/57124001/cmapi032370.html?spm=5176.78296.1367463.10.733e5d765CSzSs#sku=yuncode2637000001" TargetMode="Externa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hyperlink" Target="https://ai.baidu.com/ai-doc/BODY/mk3cpyhfe" TargetMode="External"/><Relationship Id="rId5" Type="http://schemas.openxmlformats.org/officeDocument/2006/relationships/hyperlink" Target="https://ai.baidu.com/tech/body/num" TargetMode="External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B7AEFB0-51F2-5449-996C-73382891D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2510" y="472440"/>
            <a:ext cx="10058400" cy="3566160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7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找厕所</a:t>
            </a:r>
            <a:r>
              <a:rPr lang="en-US" altLang="zh-CN" sz="3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---</a:t>
            </a:r>
            <a:r>
              <a:rPr lang="zh-CN" altLang="en-US" sz="3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需求分档介绍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B0F6D6CF-8D73-6643-A348-53AAE29FD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2510" y="4319587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1800" b="0" i="0" dirty="0">
                <a:solidFill>
                  <a:srgbClr val="24292E"/>
                </a:solidFill>
                <a:effectLst/>
                <a:latin typeface="-apple-system"/>
              </a:rPr>
              <a:t>一款利用人流量统计和距离综合判断，为旅行中的女性用户提供最便捷厕所路线的</a:t>
            </a:r>
            <a:r>
              <a:rPr lang="en-US" altLang="zh-CN" sz="1800" b="0" i="0" dirty="0">
                <a:solidFill>
                  <a:srgbClr val="24292E"/>
                </a:solidFill>
                <a:effectLst/>
                <a:latin typeface="-apple-system"/>
              </a:rPr>
              <a:t>APP</a:t>
            </a:r>
            <a:r>
              <a:rPr lang="zh-CN" altLang="en-US" sz="1800" b="0" i="0" dirty="0">
                <a:solidFill>
                  <a:srgbClr val="24292E"/>
                </a:solidFill>
                <a:effectLst/>
                <a:latin typeface="-apple-system"/>
              </a:rPr>
              <a:t>。</a:t>
            </a:r>
            <a:endParaRPr lang="zh-CN" altLang="en-US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F55B5A8-C5EE-4449-9FF5-FB33033A6499}"/>
              </a:ext>
            </a:extLst>
          </p:cNvPr>
          <p:cNvSpPr txBox="1"/>
          <p:nvPr/>
        </p:nvSpPr>
        <p:spPr>
          <a:xfrm>
            <a:off x="1052510" y="5081587"/>
            <a:ext cx="2409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171013039</a:t>
            </a:r>
          </a:p>
          <a:p>
            <a:r>
              <a:rPr lang="zh-CN" altLang="en-US" sz="1600" dirty="0"/>
              <a:t>李姗姗</a:t>
            </a:r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9E79CDE6-DFD7-4705-9B6D-B974E54B09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6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70"/>
    </mc:Choice>
    <mc:Fallback xmlns="">
      <p:transition spd="slow" advTm="210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</p:spPr>
        <p:txBody>
          <a:bodyPr rtlCol="0"/>
          <a:lstStyle/>
          <a:p>
            <a:pPr rtl="0"/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信息设计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1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6BB0F8-7B6B-43F7-9733-33522E6F732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044927" y="709953"/>
            <a:ext cx="4146573" cy="5496990"/>
          </a:xfrm>
          <a:prstGeom prst="rect">
            <a:avLst/>
          </a:prstGeom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044EC5DE-723D-4A6D-8CB9-7A29FB38AA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6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24"/>
    </mc:Choice>
    <mc:Fallback xmlns="">
      <p:transition spd="slow" advTm="183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</p:spPr>
        <p:txBody>
          <a:bodyPr rtlCol="0"/>
          <a:lstStyle/>
          <a:p>
            <a:pPr rtl="0"/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信息设计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2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6BB0F8-7B6B-43F7-9733-33522E6F732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044927" y="857250"/>
            <a:ext cx="4200471" cy="5136487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61676F47-D7F6-4C3E-A175-02F48181A7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7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34"/>
    </mc:Choice>
    <mc:Fallback xmlns="">
      <p:transition spd="slow" advTm="200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</p:spPr>
        <p:txBody>
          <a:bodyPr rtlCol="0"/>
          <a:lstStyle/>
          <a:p>
            <a:pPr rtl="0"/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信息设计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3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6BB0F8-7B6B-43F7-9733-33522E6F732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044927" y="797866"/>
            <a:ext cx="4308498" cy="5128426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9DB2C2CF-14F4-44D5-8BAE-0878ABE751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88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92"/>
    </mc:Choice>
    <mc:Fallback xmlns="">
      <p:transition spd="slow" advTm="21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</p:spPr>
        <p:txBody>
          <a:bodyPr rtlCol="0"/>
          <a:lstStyle/>
          <a:p>
            <a:pPr rtl="0"/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信息设计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4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6BB0F8-7B6B-43F7-9733-33522E6F732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044927" y="718457"/>
            <a:ext cx="4146573" cy="5479981"/>
          </a:xfrm>
          <a:prstGeom prst="rect">
            <a:avLst/>
          </a:prstGeom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E011EDAC-C593-475D-91B1-ED611269E8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86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05"/>
    </mc:Choice>
    <mc:Fallback xmlns="">
      <p:transition spd="slow" advTm="144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CD59CD-1242-F149-AB16-9D02E7C89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895" y="923821"/>
            <a:ext cx="5711810" cy="587584"/>
          </a:xfrm>
        </p:spPr>
        <p:txBody>
          <a:bodyPr rtlCol="0"/>
          <a:lstStyle/>
          <a:p>
            <a:pPr rtl="0"/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API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产品使用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2BDAA79-DAAE-4321-A8BF-A356F6B6E58E}"/>
              </a:ext>
            </a:extLst>
          </p:cNvPr>
          <p:cNvSpPr txBox="1"/>
          <p:nvPr/>
        </p:nvSpPr>
        <p:spPr>
          <a:xfrm>
            <a:off x="1200151" y="1808711"/>
            <a:ext cx="10144124" cy="4734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1.</a:t>
            </a:r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高德开放平台</a:t>
            </a:r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---</a:t>
            </a:r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输入提示</a:t>
            </a:r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API</a:t>
            </a:r>
          </a:p>
          <a:p>
            <a:pPr>
              <a:lnSpc>
                <a:spcPct val="170000"/>
              </a:lnSpc>
            </a:pPr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介绍：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提供根据用户输入的关键词查询返回建议列表</a:t>
            </a:r>
            <a:endParaRPr lang="en-US" altLang="zh-CN" sz="1800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>
              <a:lnSpc>
                <a:spcPct val="170000"/>
              </a:lnSpc>
            </a:pPr>
            <a:endParaRPr lang="zh-CN" altLang="en-US" sz="1800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>
              <a:lnSpc>
                <a:spcPct val="170000"/>
              </a:lnSpc>
            </a:pPr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2.</a:t>
            </a:r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百度</a:t>
            </a:r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AI</a:t>
            </a:r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开放平台</a:t>
            </a:r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---</a:t>
            </a:r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人流量统计</a:t>
            </a:r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API</a:t>
            </a:r>
          </a:p>
          <a:p>
            <a:pPr>
              <a:lnSpc>
                <a:spcPct val="170000"/>
              </a:lnSpc>
            </a:pPr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介绍：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对于输入的一张图片（可正常解码，且长宽比适宜），识别和统计图像当中的人体个数</a:t>
            </a:r>
            <a:endParaRPr lang="en-US" altLang="zh-CN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>
              <a:lnSpc>
                <a:spcPct val="170000"/>
              </a:lnSpc>
            </a:pPr>
            <a:endParaRPr lang="en-US" altLang="zh-CN" sz="1800" dirty="0">
              <a:solidFill>
                <a:srgbClr val="24292E"/>
              </a:solidFill>
              <a:latin typeface="-apple-system"/>
            </a:endParaRPr>
          </a:p>
          <a:p>
            <a:pPr>
              <a:lnSpc>
                <a:spcPct val="170000"/>
              </a:lnSpc>
            </a:pPr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3.</a:t>
            </a:r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高德开放平台</a:t>
            </a:r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---</a:t>
            </a:r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路径规划</a:t>
            </a:r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API</a:t>
            </a:r>
          </a:p>
          <a:p>
            <a:pPr>
              <a:lnSpc>
                <a:spcPct val="170000"/>
              </a:lnSpc>
            </a:pPr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介绍：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步行路径规划 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API 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可以规划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100KM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以内的步行通勤方案，并且返回通勤方案的数据</a:t>
            </a:r>
            <a:endParaRPr lang="en-US" altLang="zh-CN" sz="1800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>
              <a:lnSpc>
                <a:spcPct val="170000"/>
              </a:lnSpc>
            </a:pPr>
            <a:br>
              <a:rPr lang="zh-CN" altLang="en-US" sz="1800" dirty="0"/>
            </a:br>
            <a:endParaRPr lang="en-US" altLang="zh-CN" dirty="0"/>
          </a:p>
        </p:txBody>
      </p:sp>
      <p:pic>
        <p:nvPicPr>
          <p:cNvPr id="11" name="音频 10">
            <a:hlinkClick r:id="" action="ppaction://media"/>
            <a:extLst>
              <a:ext uri="{FF2B5EF4-FFF2-40B4-BE49-F238E27FC236}">
                <a16:creationId xmlns:a16="http://schemas.microsoft.com/office/drawing/2014/main" id="{9C339B91-40DC-4A83-9161-FB9572E01F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0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08"/>
    </mc:Choice>
    <mc:Fallback xmlns="">
      <p:transition spd="slow" advTm="206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CD59CD-1242-F149-AB16-9D02E7C89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895" y="923821"/>
            <a:ext cx="5711810" cy="587584"/>
          </a:xfrm>
        </p:spPr>
        <p:txBody>
          <a:bodyPr rtlCol="0"/>
          <a:lstStyle/>
          <a:p>
            <a:pPr rtl="0"/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API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使用比较分析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2BDAA79-DAAE-4321-A8BF-A356F6B6E58E}"/>
              </a:ext>
            </a:extLst>
          </p:cNvPr>
          <p:cNvSpPr txBox="1"/>
          <p:nvPr/>
        </p:nvSpPr>
        <p:spPr>
          <a:xfrm>
            <a:off x="1171576" y="1884911"/>
            <a:ext cx="10144124" cy="416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AutoNum type="arabicPeriod"/>
            </a:pPr>
            <a:r>
              <a:rPr lang="zh-CN" altLang="en-US" b="1" i="0" dirty="0">
                <a:solidFill>
                  <a:srgbClr val="24292E"/>
                </a:solidFill>
                <a:effectLst/>
                <a:latin typeface="-apple-system"/>
              </a:rPr>
              <a:t>高德开放平台</a:t>
            </a:r>
            <a:r>
              <a:rPr lang="en-US" altLang="zh-CN" b="1" i="0" dirty="0">
                <a:solidFill>
                  <a:srgbClr val="24292E"/>
                </a:solidFill>
                <a:effectLst/>
                <a:latin typeface="-apple-system"/>
              </a:rPr>
              <a:t>----</a:t>
            </a:r>
            <a:r>
              <a:rPr lang="zh-CN" altLang="en-US" b="1" i="0" dirty="0">
                <a:solidFill>
                  <a:srgbClr val="24292E"/>
                </a:solidFill>
                <a:effectLst/>
                <a:latin typeface="-apple-system"/>
              </a:rPr>
              <a:t>输入提示</a:t>
            </a:r>
            <a:r>
              <a:rPr lang="en-US" altLang="zh-CN" b="1" i="0" dirty="0">
                <a:solidFill>
                  <a:srgbClr val="24292E"/>
                </a:solidFill>
                <a:effectLst/>
                <a:latin typeface="-apple-system"/>
              </a:rPr>
              <a:t>API</a:t>
            </a:r>
          </a:p>
          <a:p>
            <a:pPr marL="285750" indent="-285750" algn="l">
              <a:buFontTx/>
              <a:buChar char="-"/>
            </a:pPr>
            <a:r>
              <a:rPr lang="en-US" altLang="zh-CN" dirty="0">
                <a:solidFill>
                  <a:srgbClr val="24292E"/>
                </a:solidFill>
                <a:latin typeface="-apple-system"/>
                <a:hlinkClick r:id="rId5"/>
              </a:rPr>
              <a:t>API</a:t>
            </a:r>
            <a:r>
              <a:rPr lang="zh-CN" altLang="en-US" dirty="0">
                <a:solidFill>
                  <a:srgbClr val="24292E"/>
                </a:solidFill>
                <a:latin typeface="-apple-system"/>
                <a:hlinkClick r:id="rId5"/>
              </a:rPr>
              <a:t>文档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285750" indent="-285750" algn="l">
              <a:buFontTx/>
              <a:buChar char="-"/>
            </a:pP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功能介绍：提供根据用户输入的关键词查询返回建议列表，且使用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location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参数时，可在此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location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附近优先返回搜索关键词信息</a:t>
            </a:r>
            <a:endParaRPr lang="en-US" altLang="zh-CN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 algn="l">
              <a:buFontTx/>
              <a:buChar char="-"/>
            </a:pPr>
            <a:r>
              <a:rPr lang="zh-CN" altLang="en-US" dirty="0">
                <a:solidFill>
                  <a:srgbClr val="24292E"/>
                </a:solidFill>
                <a:latin typeface="-apple-system"/>
                <a:hlinkClick r:id="rId6"/>
              </a:rPr>
              <a:t>高德地图开放平台商业授权协议</a:t>
            </a:r>
            <a:endParaRPr lang="en-US" altLang="zh-CN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>
              <a:lnSpc>
                <a:spcPct val="170000"/>
              </a:lnSpc>
            </a:pPr>
            <a:endParaRPr lang="zh-CN" altLang="en-US" sz="1800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/>
            <a:r>
              <a:rPr lang="en-US" altLang="zh-CN" b="1" i="0" dirty="0">
                <a:solidFill>
                  <a:srgbClr val="24292E"/>
                </a:solidFill>
                <a:effectLst/>
                <a:latin typeface="-apple-system"/>
              </a:rPr>
              <a:t>2. </a:t>
            </a:r>
            <a:r>
              <a:rPr lang="zh-CN" altLang="en-US" b="1" i="0" dirty="0">
                <a:solidFill>
                  <a:srgbClr val="24292E"/>
                </a:solidFill>
                <a:effectLst/>
                <a:latin typeface="-apple-system"/>
              </a:rPr>
              <a:t>百度地图开放平台</a:t>
            </a:r>
            <a:r>
              <a:rPr lang="en-US" altLang="zh-CN" b="1" i="0" dirty="0">
                <a:solidFill>
                  <a:srgbClr val="24292E"/>
                </a:solidFill>
                <a:effectLst/>
                <a:latin typeface="-apple-system"/>
              </a:rPr>
              <a:t>----</a:t>
            </a:r>
            <a:r>
              <a:rPr lang="zh-CN" altLang="en-US" b="1" i="0" dirty="0">
                <a:solidFill>
                  <a:srgbClr val="24292E"/>
                </a:solidFill>
                <a:effectLst/>
                <a:latin typeface="-apple-system"/>
              </a:rPr>
              <a:t>输入提示</a:t>
            </a:r>
            <a:r>
              <a:rPr lang="en-US" altLang="zh-CN" b="1" i="0" dirty="0">
                <a:solidFill>
                  <a:srgbClr val="24292E"/>
                </a:solidFill>
                <a:effectLst/>
                <a:latin typeface="-apple-system"/>
              </a:rPr>
              <a:t>API</a:t>
            </a:r>
          </a:p>
          <a:p>
            <a:pPr marL="285750" indent="-285750" algn="l">
              <a:buFontTx/>
              <a:buChar char="-"/>
            </a:pPr>
            <a:r>
              <a:rPr lang="en-US" altLang="zh-CN" dirty="0">
                <a:solidFill>
                  <a:srgbClr val="24292E"/>
                </a:solidFill>
                <a:latin typeface="-apple-system"/>
                <a:hlinkClick r:id="rId7"/>
              </a:rPr>
              <a:t>API</a:t>
            </a:r>
            <a:r>
              <a:rPr lang="zh-CN" altLang="en-US" dirty="0">
                <a:solidFill>
                  <a:srgbClr val="24292E"/>
                </a:solidFill>
                <a:latin typeface="-apple-system"/>
                <a:hlinkClick r:id="rId7"/>
              </a:rPr>
              <a:t>文档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Tx/>
              <a:buChar char="-"/>
            </a:pP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功能介绍：在应用方面，可将地点推荐列表展示给用户，用户可通过点击等交互方式，结合地点检索服务，检索用户点击的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POI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信息，实现地点详情检索功能；传入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location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参数后，返回结果将以距离进行排序</a:t>
            </a:r>
            <a:endParaRPr lang="en-US" altLang="zh-CN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>
              <a:buFontTx/>
              <a:buChar char="-"/>
            </a:pP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  <a:hlinkClick r:id="rId8"/>
              </a:rPr>
              <a:t>百度地图商用授权申请</a:t>
            </a:r>
            <a:endParaRPr lang="en-US" altLang="zh-CN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>
              <a:buFontTx/>
              <a:buChar char="-"/>
            </a:pP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  <a:hlinkClick r:id="rId9"/>
              </a:rPr>
              <a:t>额度提升价格</a:t>
            </a:r>
            <a:br>
              <a:rPr lang="zh-CN" altLang="en-US" sz="1800" dirty="0"/>
            </a:br>
            <a:endParaRPr lang="en-US" altLang="zh-CN" dirty="0"/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62438B57-2C89-4070-B6CB-16BE52D2FB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02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44"/>
    </mc:Choice>
    <mc:Fallback xmlns="">
      <p:transition spd="slow" advTm="198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CD59CD-1242-F149-AB16-9D02E7C89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895" y="923821"/>
            <a:ext cx="5711810" cy="587584"/>
          </a:xfrm>
        </p:spPr>
        <p:txBody>
          <a:bodyPr rtlCol="0"/>
          <a:lstStyle/>
          <a:p>
            <a:pPr rtl="0"/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API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使用比较分析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2BDAA79-DAAE-4321-A8BF-A356F6B6E58E}"/>
              </a:ext>
            </a:extLst>
          </p:cNvPr>
          <p:cNvSpPr txBox="1"/>
          <p:nvPr/>
        </p:nvSpPr>
        <p:spPr>
          <a:xfrm>
            <a:off x="1171576" y="1884911"/>
            <a:ext cx="1014412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AutoNum type="arabicPeriod"/>
            </a:pP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百度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AI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开放平台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----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人流量统计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API</a:t>
            </a:r>
          </a:p>
          <a:p>
            <a:pPr algn="l"/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-    </a:t>
            </a:r>
            <a:r>
              <a:rPr lang="en-US" altLang="zh-CN" dirty="0">
                <a:solidFill>
                  <a:srgbClr val="24292E"/>
                </a:solidFill>
                <a:latin typeface="-apple-system"/>
                <a:hlinkClick r:id="rId5"/>
              </a:rPr>
              <a:t>API</a:t>
            </a:r>
            <a:r>
              <a:rPr lang="zh-CN" altLang="en-US" dirty="0">
                <a:solidFill>
                  <a:srgbClr val="24292E"/>
                </a:solidFill>
                <a:latin typeface="-apple-system"/>
                <a:hlinkClick r:id="rId5"/>
              </a:rPr>
              <a:t>文档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285750" indent="-285750" algn="l">
              <a:buFontTx/>
              <a:buChar char="-"/>
            </a:pP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功能介绍：适用于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3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米以上的中远距离俯拍，以头部为识别目标统计图片中的瞬时人数；无人数上限，广泛适用于机场、车站、商场、展会、景区等人群密集场所；</a:t>
            </a:r>
            <a:endParaRPr lang="en-US" altLang="zh-CN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 algn="l">
              <a:buFontTx/>
              <a:buChar char="-"/>
            </a:pPr>
            <a:r>
              <a:rPr lang="zh-CN" altLang="en-US" dirty="0">
                <a:solidFill>
                  <a:srgbClr val="24292E"/>
                </a:solidFill>
                <a:latin typeface="-apple-system"/>
                <a:hlinkClick r:id="rId6"/>
              </a:rPr>
              <a:t>产品介绍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285750" indent="-285750" algn="l">
              <a:buFontTx/>
              <a:buChar char="-"/>
            </a:pPr>
            <a:endParaRPr lang="zh-CN" altLang="en-US" sz="1800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/>
            <a:r>
              <a:rPr lang="en-US" altLang="zh-CN" b="1" i="0" dirty="0">
                <a:solidFill>
                  <a:srgbClr val="24292E"/>
                </a:solidFill>
                <a:effectLst/>
                <a:latin typeface="-apple-system"/>
              </a:rPr>
              <a:t>2.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阿里云开放平台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----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人数检测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OCR</a:t>
            </a:r>
          </a:p>
          <a:p>
            <a:pPr algn="l"/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-     </a:t>
            </a:r>
            <a:r>
              <a:rPr lang="en-US" altLang="zh-CN" dirty="0">
                <a:solidFill>
                  <a:srgbClr val="24292E"/>
                </a:solidFill>
                <a:latin typeface="-apple-system"/>
                <a:hlinkClick r:id="rId7"/>
              </a:rPr>
              <a:t>API</a:t>
            </a:r>
            <a:r>
              <a:rPr lang="zh-CN" altLang="en-US" dirty="0">
                <a:solidFill>
                  <a:srgbClr val="24292E"/>
                </a:solidFill>
                <a:latin typeface="-apple-system"/>
                <a:hlinkClick r:id="rId7"/>
              </a:rPr>
              <a:t>文档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Tx/>
              <a:buChar char="-"/>
            </a:pP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功能介绍：支持多视觉角度，支持多种图片格式，适应人流密集场所；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  <a:hlinkClick r:id="rId8"/>
              </a:rPr>
              <a:t>百度地图商用授权申请</a:t>
            </a:r>
            <a:endParaRPr lang="en-US" altLang="zh-CN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>
              <a:buFontTx/>
              <a:buChar char="-"/>
            </a:pPr>
            <a:r>
              <a:rPr lang="zh-CN" altLang="en-US" sz="1800" dirty="0">
                <a:solidFill>
                  <a:srgbClr val="24292E"/>
                </a:solidFill>
                <a:latin typeface="-apple-system"/>
                <a:hlinkClick r:id="rId7"/>
              </a:rPr>
              <a:t>产品价格</a:t>
            </a:r>
            <a:br>
              <a:rPr lang="zh-CN" altLang="en-US" sz="1800" dirty="0"/>
            </a:br>
            <a:endParaRPr lang="en-US" altLang="zh-CN" dirty="0"/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198AC9D8-499C-4E43-94F1-1B3B67598A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148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18"/>
    </mc:Choice>
    <mc:Fallback>
      <p:transition spd="slow" advTm="212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7">
            <a:extLst>
              <a:ext uri="{FF2B5EF4-FFF2-40B4-BE49-F238E27FC236}">
                <a16:creationId xmlns:a16="http://schemas.microsoft.com/office/drawing/2014/main" id="{7FDE1ADA-C693-4DCB-87FF-00E3EC6C3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4275" y="1114319"/>
            <a:ext cx="2383449" cy="847831"/>
          </a:xfrm>
        </p:spPr>
        <p:txBody>
          <a:bodyPr rtlCol="0"/>
          <a:lstStyle/>
          <a:p>
            <a:pPr algn="l"/>
            <a:r>
              <a:rPr lang="zh-CN" altLang="en-US" i="0" dirty="0">
                <a:solidFill>
                  <a:schemeClr val="bg2">
                    <a:lumMod val="50000"/>
                  </a:schemeClr>
                </a:solidFill>
                <a:effectLst/>
                <a:latin typeface="-apple-system"/>
              </a:rPr>
              <a:t>产品设计成果</a:t>
            </a:r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174EA2DA-715C-4230-8CD9-D9583B371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72252" y="2883903"/>
            <a:ext cx="9247494" cy="1611897"/>
          </a:xfrm>
        </p:spPr>
        <p:txBody>
          <a:bodyPr rtlCol="0">
            <a:normAutofit fontScale="25000" lnSpcReduction="20000"/>
          </a:bodyPr>
          <a:lstStyle/>
          <a:p>
            <a:pPr algn="l">
              <a:lnSpc>
                <a:spcPct val="170000"/>
              </a:lnSpc>
            </a:pPr>
            <a:r>
              <a:rPr lang="zh-CN" altLang="en-US" sz="8800" b="1" i="0" dirty="0">
                <a:solidFill>
                  <a:srgbClr val="24292E"/>
                </a:solidFill>
                <a:effectLst/>
                <a:latin typeface="-apple-system"/>
              </a:rPr>
              <a:t>用户可欲性：</a:t>
            </a:r>
            <a:r>
              <a:rPr lang="zh-CN" altLang="en-US" sz="8800" b="0" i="0" dirty="0">
                <a:solidFill>
                  <a:srgbClr val="24292E"/>
                </a:solidFill>
                <a:effectLst/>
                <a:latin typeface="-apple-system"/>
              </a:rPr>
              <a:t>通过人流量统计结果分析和目的地距离综合判断，在控制相对距离的同时考虑人流量密集程度，为用户推荐最合适的目的地，节省用户时间，缓解严重的排队现象，提高用户旅行体验。</a:t>
            </a:r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837EE837-EF59-4B2E-BF87-DF4562F83E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15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274"/>
    </mc:Choice>
    <mc:Fallback xmlns="">
      <p:transition spd="slow" advTm="212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7">
            <a:extLst>
              <a:ext uri="{FF2B5EF4-FFF2-40B4-BE49-F238E27FC236}">
                <a16:creationId xmlns:a16="http://schemas.microsoft.com/office/drawing/2014/main" id="{7FDE1ADA-C693-4DCB-87FF-00E3EC6C3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4275" y="1114319"/>
            <a:ext cx="2383449" cy="847831"/>
          </a:xfrm>
        </p:spPr>
        <p:txBody>
          <a:bodyPr rtlCol="0"/>
          <a:lstStyle/>
          <a:p>
            <a:pPr algn="l"/>
            <a:r>
              <a:rPr lang="zh-CN" altLang="en-US" i="0" dirty="0">
                <a:solidFill>
                  <a:schemeClr val="bg2">
                    <a:lumMod val="50000"/>
                  </a:schemeClr>
                </a:solidFill>
                <a:effectLst/>
                <a:latin typeface="-apple-system"/>
              </a:rPr>
              <a:t>产品设计成果</a:t>
            </a:r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174EA2DA-715C-4230-8CD9-D9583B371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72252" y="2836278"/>
            <a:ext cx="9247494" cy="1611897"/>
          </a:xfrm>
        </p:spPr>
        <p:txBody>
          <a:bodyPr rtlCol="0">
            <a:noAutofit/>
          </a:bodyPr>
          <a:lstStyle/>
          <a:p>
            <a:pPr algn="l">
              <a:lnSpc>
                <a:spcPct val="170000"/>
              </a:lnSpc>
            </a:pPr>
            <a:r>
              <a:rPr lang="zh-CN" altLang="en-US" sz="2200" b="1" i="0" dirty="0">
                <a:solidFill>
                  <a:srgbClr val="24292E"/>
                </a:solidFill>
                <a:effectLst/>
                <a:latin typeface="-apple-system"/>
              </a:rPr>
              <a:t>技术可行性：</a:t>
            </a:r>
            <a:r>
              <a:rPr lang="zh-CN" altLang="en-US" sz="2200" b="0" i="0" dirty="0">
                <a:solidFill>
                  <a:srgbClr val="24292E"/>
                </a:solidFill>
                <a:effectLst/>
                <a:latin typeface="-apple-system"/>
              </a:rPr>
              <a:t>高德开放平台和百度</a:t>
            </a:r>
            <a:r>
              <a:rPr lang="en-US" altLang="zh-CN" sz="2200" b="0" i="0" dirty="0">
                <a:solidFill>
                  <a:srgbClr val="24292E"/>
                </a:solidFill>
                <a:effectLst/>
                <a:latin typeface="-apple-system"/>
              </a:rPr>
              <a:t>AI</a:t>
            </a:r>
            <a:r>
              <a:rPr lang="zh-CN" altLang="en-US" sz="2200" b="0" i="0" dirty="0">
                <a:solidFill>
                  <a:srgbClr val="24292E"/>
                </a:solidFill>
                <a:effectLst/>
                <a:latin typeface="-apple-system"/>
              </a:rPr>
              <a:t>开放平台这两大平台可靠性保障高，精确度高，具有一定的权威性；且及时对用户的反馈进行分析总结，强化机器学习。</a:t>
            </a:r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05066985-55AC-4121-B39E-6F352AE65C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19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35"/>
    </mc:Choice>
    <mc:Fallback xmlns="">
      <p:transition spd="slow" advTm="196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7">
            <a:extLst>
              <a:ext uri="{FF2B5EF4-FFF2-40B4-BE49-F238E27FC236}">
                <a16:creationId xmlns:a16="http://schemas.microsoft.com/office/drawing/2014/main" id="{7FDE1ADA-C693-4DCB-87FF-00E3EC6C3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4275" y="1114319"/>
            <a:ext cx="2383449" cy="847831"/>
          </a:xfrm>
        </p:spPr>
        <p:txBody>
          <a:bodyPr rtlCol="0"/>
          <a:lstStyle/>
          <a:p>
            <a:pPr algn="l"/>
            <a:r>
              <a:rPr lang="zh-CN" altLang="en-US" i="0" dirty="0">
                <a:solidFill>
                  <a:schemeClr val="bg2">
                    <a:lumMod val="50000"/>
                  </a:schemeClr>
                </a:solidFill>
                <a:effectLst/>
                <a:latin typeface="-apple-system"/>
              </a:rPr>
              <a:t>产品设计成果</a:t>
            </a:r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174EA2DA-715C-4230-8CD9-D9583B371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72252" y="2531478"/>
            <a:ext cx="9247494" cy="1611897"/>
          </a:xfrm>
        </p:spPr>
        <p:txBody>
          <a:bodyPr rtlCol="0">
            <a:noAutofit/>
          </a:bodyPr>
          <a:lstStyle/>
          <a:p>
            <a:pPr algn="l">
              <a:lnSpc>
                <a:spcPct val="170000"/>
              </a:lnSpc>
            </a:pPr>
            <a:r>
              <a:rPr lang="zh-CN" altLang="en-US" sz="2200" b="1" i="0" dirty="0">
                <a:solidFill>
                  <a:srgbClr val="24292E"/>
                </a:solidFill>
                <a:effectLst/>
                <a:latin typeface="-apple-system"/>
              </a:rPr>
              <a:t>商业可行性：</a:t>
            </a:r>
            <a:r>
              <a:rPr lang="zh-CN" altLang="en-US" sz="2200" b="0" i="0" dirty="0">
                <a:solidFill>
                  <a:srgbClr val="24292E"/>
                </a:solidFill>
                <a:effectLst/>
                <a:latin typeface="-apple-system"/>
              </a:rPr>
              <a:t>在后期迭代中会考虑融合景点的旅行攻略，可以通过门票及周边产品的预定服务获得盈利；”找厕所“</a:t>
            </a:r>
            <a:r>
              <a:rPr lang="en-US" altLang="zh-CN" sz="2200" b="0" i="0" dirty="0">
                <a:solidFill>
                  <a:srgbClr val="24292E"/>
                </a:solidFill>
                <a:effectLst/>
                <a:latin typeface="-apple-system"/>
              </a:rPr>
              <a:t>APP</a:t>
            </a:r>
            <a:r>
              <a:rPr lang="zh-CN" altLang="en-US" sz="2200" b="0" i="0" dirty="0">
                <a:solidFill>
                  <a:srgbClr val="24292E"/>
                </a:solidFill>
                <a:effectLst/>
                <a:latin typeface="-apple-system"/>
              </a:rPr>
              <a:t>不仅缓解用户排队现象严重的问题，景区管理亦可以通过调用人流量统计</a:t>
            </a:r>
            <a:r>
              <a:rPr lang="en-US" altLang="zh-CN" sz="2200" b="0" i="0" dirty="0">
                <a:solidFill>
                  <a:srgbClr val="24292E"/>
                </a:solidFill>
                <a:effectLst/>
                <a:latin typeface="-apple-system"/>
              </a:rPr>
              <a:t>API</a:t>
            </a:r>
            <a:r>
              <a:rPr lang="zh-CN" altLang="en-US" sz="2200" b="0" i="0" dirty="0">
                <a:solidFill>
                  <a:srgbClr val="24292E"/>
                </a:solidFill>
                <a:effectLst/>
                <a:latin typeface="-apple-system"/>
              </a:rPr>
              <a:t>，分析客流量来分配厕所管理员，减少了人工成本，也在一定程度上促进了环境的整洁，提升旅客游玩体验。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53CBD50D-278F-44EF-8A64-A4D2C5EFDE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83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66"/>
    </mc:Choice>
    <mc:Fallback xmlns="">
      <p:transition spd="slow" advTm="224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>
            <a:extLst>
              <a:ext uri="{FF2B5EF4-FFF2-40B4-BE49-F238E27FC236}">
                <a16:creationId xmlns:a16="http://schemas.microsoft.com/office/drawing/2014/main" id="{55BA9AC8-EA60-644D-9DDA-B76203EA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大纲​​</a:t>
            </a:r>
          </a:p>
        </p:txBody>
      </p:sp>
      <p:sp>
        <p:nvSpPr>
          <p:cNvPr id="17" name="内容占位符 16">
            <a:extLst>
              <a:ext uri="{FF2B5EF4-FFF2-40B4-BE49-F238E27FC236}">
                <a16:creationId xmlns:a16="http://schemas.microsoft.com/office/drawing/2014/main" id="{8E7591AD-81F4-2E45-AE36-F4DA40C190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加值宣言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zh-CN" altLang="en-US" dirty="0"/>
              <a:t>用户痛点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zh-CN" altLang="en-US" dirty="0"/>
              <a:t>用户画像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zh-CN" altLang="en-US" dirty="0"/>
              <a:t>产品目标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zh-CN" altLang="en-US" dirty="0"/>
              <a:t>需求列表与人工智能</a:t>
            </a:r>
            <a:r>
              <a:rPr lang="en-US" altLang="zh-CN" dirty="0"/>
              <a:t>API</a:t>
            </a:r>
            <a:r>
              <a:rPr lang="zh-CN" altLang="en-US" dirty="0"/>
              <a:t>加值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zh-CN" altLang="en-US" dirty="0"/>
              <a:t>产品架构图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zh-CN" altLang="en-US" dirty="0"/>
              <a:t>产品流程图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zh-CN" altLang="en-US" dirty="0"/>
              <a:t>信息设计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en-US" altLang="zh-CN" dirty="0"/>
              <a:t>API</a:t>
            </a:r>
            <a:r>
              <a:rPr lang="zh-CN" altLang="en-US" dirty="0"/>
              <a:t>产品使用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en-US" altLang="zh-CN" dirty="0"/>
              <a:t>API</a:t>
            </a:r>
            <a:r>
              <a:rPr lang="zh-CN" altLang="en-US" dirty="0"/>
              <a:t>产品使用比较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产品设计成果</a:t>
            </a:r>
          </a:p>
          <a:p>
            <a:pPr rtl="0"/>
            <a:r>
              <a:rPr lang="zh-CN" altLang="en-US" dirty="0"/>
              <a:t>心得总结与感谢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443A995E-6B99-4D44-8E08-7027EEB52C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9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73"/>
    </mc:Choice>
    <mc:Fallback xmlns="">
      <p:transition spd="slow" advTm="209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3452" y="1333447"/>
            <a:ext cx="2665095" cy="381104"/>
          </a:xfrm>
        </p:spPr>
        <p:txBody>
          <a:bodyPr rtlCol="0">
            <a:normAutofit fontScale="90000"/>
          </a:bodyPr>
          <a:lstStyle/>
          <a:p>
            <a:pPr rtl="0"/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心得总结与感谢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1506D657-2B7E-4AA2-802A-9EFBCCFE8F5B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1876424" y="1866850"/>
            <a:ext cx="8439150" cy="3276600"/>
          </a:xfrm>
        </p:spPr>
        <p:txBody>
          <a:bodyPr>
            <a:norm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     万事开头难，整个项目中第一步是最艰难的，要构思好整个流程。我认为最好的方法是从用户痛点出发，首先锁定某个范围的用户，然后分析用户需求，想出方案解决用户需求。在本项目中调用了高德开放平台的输入提示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API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、路径规划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API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，和百度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AI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开放平台的人流量分析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API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，这两大平台的易用程度高，保障性高，精确度高，对整个项目的完成度有很大的帮助。</a:t>
            </a:r>
            <a:endParaRPr lang="zh-CN" altLang="en-US" sz="2000" dirty="0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98476598-E047-48C4-A769-8FCF25F5D2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81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202"/>
    </mc:Choice>
    <mc:Fallback>
      <p:transition spd="slow" advTm="192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C3C250-68D5-4F11-A1CB-023490B2E8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             谢谢！</a:t>
            </a:r>
          </a:p>
        </p:txBody>
      </p:sp>
    </p:spTree>
    <p:extLst>
      <p:ext uri="{BB962C8B-B14F-4D97-AF65-F5344CB8AC3E}">
        <p14:creationId xmlns:p14="http://schemas.microsoft.com/office/powerpoint/2010/main" val="1245118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555" y="1323871"/>
            <a:ext cx="10058400" cy="587584"/>
          </a:xfrm>
        </p:spPr>
        <p:txBody>
          <a:bodyPr rtlCol="0"/>
          <a:lstStyle/>
          <a:p>
            <a:pPr rtl="0"/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加值宣言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1506D657-2B7E-4AA2-802A-9EFBCCFE8F5B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1876425" y="2057401"/>
            <a:ext cx="8439150" cy="3276600"/>
          </a:xfrm>
        </p:spPr>
        <p:txBody>
          <a:bodyPr>
            <a:norm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      我认为目前的旅游景区，长期存在着严重的排队现象，特别是女厕所。找厕所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APP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是使用地图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API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定位用户周围的厕所，调用人流量统计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API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，根据人流量与厕所的距离来综合判断选择厕所；然后调用路径规划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API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为用户提供路线。这些技术的综合运用能有效地缓解排队现象，且景区管理通过分析客流量分配厕所管理员，减少了人工成本，提升旅客游玩体验。</a:t>
            </a:r>
            <a:endParaRPr lang="zh-CN" altLang="en-US" sz="2000" dirty="0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2B9DD292-2F65-4E46-82FD-18BE814449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698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148"/>
    </mc:Choice>
    <mc:Fallback>
      <p:transition spd="slow" advTm="241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93878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977" y="1133370"/>
            <a:ext cx="1776046" cy="1076430"/>
          </a:xfrm>
        </p:spPr>
        <p:txBody>
          <a:bodyPr rtlCol="0"/>
          <a:lstStyle/>
          <a:p>
            <a:pPr rtl="0"/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用户痛点</a:t>
            </a:r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2A09EEBC-5E2C-D240-A5D6-6952B8392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96707" y="2664828"/>
            <a:ext cx="9198586" cy="1528343"/>
          </a:xfrm>
        </p:spPr>
        <p:txBody>
          <a:bodyPr rtlCol="0">
            <a:normAutofit fontScale="25000" lnSpcReduction="20000"/>
          </a:bodyPr>
          <a:lstStyle/>
          <a:p>
            <a:pPr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8000" b="0" i="0" dirty="0">
                <a:solidFill>
                  <a:srgbClr val="24292E"/>
                </a:solidFill>
                <a:effectLst/>
                <a:latin typeface="-apple-system"/>
              </a:rPr>
              <a:t>在旅游景区中，不熟悉景区的环境，解决生理需求找厕所时，多次询问工作人员。</a:t>
            </a:r>
          </a:p>
          <a:p>
            <a:pPr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8000" b="0" i="0" dirty="0">
                <a:solidFill>
                  <a:srgbClr val="24292E"/>
                </a:solidFill>
                <a:effectLst/>
                <a:latin typeface="-apple-system"/>
              </a:rPr>
              <a:t>来到厕所后发现人流量非常大，排队现象严重。</a:t>
            </a:r>
          </a:p>
          <a:p>
            <a:pPr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8000" b="0" i="0" dirty="0">
                <a:solidFill>
                  <a:srgbClr val="24292E"/>
                </a:solidFill>
                <a:effectLst/>
                <a:latin typeface="-apple-system"/>
              </a:rPr>
              <a:t>用户集中在一个区域的厕所位置，但距离偏远一点的厕所人流量较少。</a:t>
            </a:r>
          </a:p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AD3E510E-0F53-4249-A8FB-71567F2D4E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59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77"/>
    </mc:Choice>
    <mc:Fallback>
      <p:transition spd="slow" advTm="223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</p:spPr>
        <p:txBody>
          <a:bodyPr rtlCol="0"/>
          <a:lstStyle/>
          <a:p>
            <a:pPr rtl="0"/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用户画像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4BA6359-F6D9-4DC2-9F04-45FB35C0D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2587" y="1426648"/>
            <a:ext cx="8886825" cy="4403382"/>
          </a:xfrm>
          <a:prstGeom prst="rect">
            <a:avLst/>
          </a:prstGeom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BC8B266B-6C95-461D-B837-303E9FF6EF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252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151"/>
    </mc:Choice>
    <mc:Fallback>
      <p:transition spd="slow" advTm="24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7">
            <a:extLst>
              <a:ext uri="{FF2B5EF4-FFF2-40B4-BE49-F238E27FC236}">
                <a16:creationId xmlns:a16="http://schemas.microsoft.com/office/drawing/2014/main" id="{31055E04-F677-4522-BFE4-3D6892565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3394" y="1114320"/>
            <a:ext cx="2425212" cy="514455"/>
          </a:xfrm>
        </p:spPr>
        <p:txBody>
          <a:bodyPr rtlCol="0"/>
          <a:lstStyle/>
          <a:p>
            <a:pPr rtl="0"/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产品目标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055C3072-5D66-49F0-91F3-9DF7D4D928F6}"/>
              </a:ext>
            </a:extLst>
          </p:cNvPr>
          <p:cNvSpPr txBox="1">
            <a:spLocks/>
          </p:cNvSpPr>
          <p:nvPr/>
        </p:nvSpPr>
        <p:spPr>
          <a:xfrm>
            <a:off x="1496707" y="2388603"/>
            <a:ext cx="9198586" cy="1528343"/>
          </a:xfrm>
          <a:prstGeom prst="rect">
            <a:avLst/>
          </a:prstGeom>
        </p:spPr>
        <p:txBody>
          <a:bodyPr vert="horz" lIns="91440" tIns="0" rIns="91440" bIns="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zh-CN" altLang="en-US" sz="8000" b="1" i="0" dirty="0">
                <a:solidFill>
                  <a:srgbClr val="24292E"/>
                </a:solidFill>
                <a:effectLst/>
                <a:latin typeface="-apple-system"/>
              </a:rPr>
              <a:t>前期目标：</a:t>
            </a:r>
            <a:r>
              <a:rPr lang="zh-CN" altLang="en-US" sz="8000" b="0" i="0" dirty="0">
                <a:solidFill>
                  <a:srgbClr val="24292E"/>
                </a:solidFill>
                <a:effectLst/>
                <a:latin typeface="-apple-system"/>
              </a:rPr>
              <a:t>帮助女性搜索到周围的厕所位置，根据距离和人流量统计为用户推荐最佳目的地与规划最佳路线，节省用户时间，提高用户体验</a:t>
            </a:r>
            <a:endParaRPr lang="en-US" altLang="zh-CN" sz="8000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>
              <a:lnSpc>
                <a:spcPct val="170000"/>
              </a:lnSpc>
            </a:pPr>
            <a:endParaRPr lang="zh-CN" altLang="en-US" sz="8000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>
              <a:lnSpc>
                <a:spcPct val="170000"/>
              </a:lnSpc>
            </a:pPr>
            <a:r>
              <a:rPr lang="zh-CN" altLang="en-US" sz="8000" b="1" i="0" dirty="0">
                <a:solidFill>
                  <a:srgbClr val="24292E"/>
                </a:solidFill>
                <a:effectLst/>
                <a:latin typeface="-apple-system"/>
              </a:rPr>
              <a:t>后期目标：</a:t>
            </a:r>
            <a:r>
              <a:rPr lang="zh-CN" altLang="en-US" sz="8000" b="0" i="0" dirty="0">
                <a:solidFill>
                  <a:srgbClr val="24292E"/>
                </a:solidFill>
                <a:effectLst/>
                <a:latin typeface="-apple-system"/>
              </a:rPr>
              <a:t>原有的基础上，在</a:t>
            </a:r>
            <a:r>
              <a:rPr lang="en-US" altLang="zh-CN" sz="8000" b="0" i="0" dirty="0">
                <a:solidFill>
                  <a:srgbClr val="24292E"/>
                </a:solidFill>
                <a:effectLst/>
                <a:latin typeface="-apple-system"/>
              </a:rPr>
              <a:t>APP</a:t>
            </a:r>
            <a:r>
              <a:rPr lang="zh-CN" altLang="en-US" sz="8000" b="0" i="0" dirty="0">
                <a:solidFill>
                  <a:srgbClr val="24292E"/>
                </a:solidFill>
                <a:effectLst/>
                <a:latin typeface="-apple-system"/>
              </a:rPr>
              <a:t>中添加页面为用户推荐旅行攻略，可多方面满足用户出门旅行的需求。</a:t>
            </a:r>
          </a:p>
          <a:p>
            <a:pPr>
              <a:lnSpc>
                <a:spcPct val="170000"/>
              </a:lnSpc>
            </a:pPr>
            <a:br>
              <a:rPr lang="zh-CN" altLang="en-US" sz="8000" dirty="0"/>
            </a:br>
            <a:endParaRPr lang="en-US" altLang="zh-CN" dirty="0"/>
          </a:p>
        </p:txBody>
      </p:sp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id="{4298F1F9-17D2-4AAE-B9BC-8CA88A8C72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91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46"/>
    </mc:Choice>
    <mc:Fallback xmlns="">
      <p:transition spd="slow" advTm="226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76813E8-1E6D-46F0-BAB3-A22A4C658F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808" y="1800148"/>
            <a:ext cx="10230383" cy="3781501"/>
          </a:xfrm>
          <a:prstGeom prst="rect">
            <a:avLst/>
          </a:prstGeom>
        </p:spPr>
      </p:pic>
      <p:sp>
        <p:nvSpPr>
          <p:cNvPr id="10" name="标题 8">
            <a:extLst>
              <a:ext uri="{FF2B5EF4-FFF2-40B4-BE49-F238E27FC236}">
                <a16:creationId xmlns:a16="http://schemas.microsoft.com/office/drawing/2014/main" id="{D80B7AAC-7AE6-431C-99A8-6A2529752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</p:spPr>
        <p:txBody>
          <a:bodyPr rtlCol="0"/>
          <a:lstStyle/>
          <a:p>
            <a:pPr algn="l"/>
            <a:r>
              <a:rPr lang="zh-CN" altLang="en-US" i="0" dirty="0">
                <a:solidFill>
                  <a:schemeClr val="bg2">
                    <a:lumMod val="50000"/>
                  </a:schemeClr>
                </a:solidFill>
                <a:effectLst/>
                <a:latin typeface="-apple-system"/>
              </a:rPr>
              <a:t>需求列表与人工智能</a:t>
            </a:r>
            <a:r>
              <a:rPr lang="en-US" altLang="zh-CN" i="0" dirty="0">
                <a:solidFill>
                  <a:schemeClr val="bg2">
                    <a:lumMod val="50000"/>
                  </a:schemeClr>
                </a:solidFill>
                <a:effectLst/>
                <a:latin typeface="-apple-system"/>
              </a:rPr>
              <a:t>API</a:t>
            </a:r>
            <a:r>
              <a:rPr lang="zh-CN" altLang="en-US" i="0" dirty="0">
                <a:solidFill>
                  <a:schemeClr val="bg2">
                    <a:lumMod val="50000"/>
                  </a:schemeClr>
                </a:solidFill>
                <a:effectLst/>
                <a:latin typeface="-apple-system"/>
              </a:rPr>
              <a:t>加值</a:t>
            </a:r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C7766E57-25F0-4E2C-9A22-7AB10AF085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0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645"/>
    </mc:Choice>
    <mc:Fallback xmlns="">
      <p:transition spd="slow" advTm="20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</p:spPr>
        <p:txBody>
          <a:bodyPr rtlCol="0"/>
          <a:lstStyle/>
          <a:p>
            <a:pPr rtl="0"/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产品架构图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70F4571C-2CBE-4C75-A889-27C7BCD68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8512" y="833740"/>
            <a:ext cx="7319963" cy="5190519"/>
          </a:xfrm>
          <a:prstGeom prst="rect">
            <a:avLst/>
          </a:prstGeom>
        </p:spPr>
      </p:pic>
      <p:pic>
        <p:nvPicPr>
          <p:cNvPr id="32" name="音频 31">
            <a:hlinkClick r:id="" action="ppaction://media"/>
            <a:extLst>
              <a:ext uri="{FF2B5EF4-FFF2-40B4-BE49-F238E27FC236}">
                <a16:creationId xmlns:a16="http://schemas.microsoft.com/office/drawing/2014/main" id="{B0735117-D530-443C-916A-6F91EEC3B4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8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11"/>
    </mc:Choice>
    <mc:Fallback xmlns="">
      <p:transition spd="slow" advTm="17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70F4571C-2CBE-4C75-A889-27C7BCD6863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64278" y="1395413"/>
            <a:ext cx="10063444" cy="4067174"/>
          </a:xfrm>
          <a:prstGeom prst="rect">
            <a:avLst/>
          </a:prstGeom>
        </p:spPr>
      </p:pic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3DB78A8A-3FAD-4282-88EC-54FC52A4CB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09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077"/>
    </mc:Choice>
    <mc:Fallback xmlns="">
      <p:transition spd="slow" advTm="220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trospectVTI">
  <a:themeElements>
    <a:clrScheme name="MONO">
      <a:dk1>
        <a:srgbClr val="000000"/>
      </a:dk1>
      <a:lt1>
        <a:srgbClr val="ECEEF7"/>
      </a:lt1>
      <a:dk2>
        <a:srgbClr val="000000"/>
      </a:dk2>
      <a:lt2>
        <a:srgbClr val="F5F8FF"/>
      </a:lt2>
      <a:accent1>
        <a:srgbClr val="ECEEF7"/>
      </a:accent1>
      <a:accent2>
        <a:srgbClr val="F5F8FF"/>
      </a:accent2>
      <a:accent3>
        <a:srgbClr val="A1A2A9"/>
      </a:accent3>
      <a:accent4>
        <a:srgbClr val="141514"/>
      </a:accent4>
      <a:accent5>
        <a:srgbClr val="000000"/>
      </a:accent5>
      <a:accent6>
        <a:srgbClr val="96969C"/>
      </a:accent6>
      <a:hlink>
        <a:srgbClr val="5F6063"/>
      </a:hlink>
      <a:folHlink>
        <a:srgbClr val="919191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67418_TF22318419" id="{741DBA59-9901-40E7-B2C3-C8AC5BA11E4C}" vid="{0E016ED1-E0FD-49BD-B8A1-1ED402C7437F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极简风格销售广告</Template>
  <TotalTime>0</TotalTime>
  <Words>950</Words>
  <Application>Microsoft Office PowerPoint</Application>
  <PresentationFormat>宽屏</PresentationFormat>
  <Paragraphs>96</Paragraphs>
  <Slides>21</Slides>
  <Notes>20</Notes>
  <HiddenSlides>0</HiddenSlides>
  <MMClips>20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-apple-system</vt:lpstr>
      <vt:lpstr>Microsoft YaHei UI</vt:lpstr>
      <vt:lpstr>Arial</vt:lpstr>
      <vt:lpstr>Calibri</vt:lpstr>
      <vt:lpstr>Century Gothic</vt:lpstr>
      <vt:lpstr>RetrospectVTI</vt:lpstr>
      <vt:lpstr>找厕所---需求分档介绍</vt:lpstr>
      <vt:lpstr>大纲​​</vt:lpstr>
      <vt:lpstr>加值宣言</vt:lpstr>
      <vt:lpstr>用户痛点</vt:lpstr>
      <vt:lpstr>用户画像</vt:lpstr>
      <vt:lpstr>产品目标</vt:lpstr>
      <vt:lpstr>需求列表与人工智能API加值</vt:lpstr>
      <vt:lpstr>产品架构图</vt:lpstr>
      <vt:lpstr>PowerPoint 演示文稿</vt:lpstr>
      <vt:lpstr>信息设计1</vt:lpstr>
      <vt:lpstr>信息设计2</vt:lpstr>
      <vt:lpstr>信息设计3</vt:lpstr>
      <vt:lpstr>信息设计4</vt:lpstr>
      <vt:lpstr>API产品使用</vt:lpstr>
      <vt:lpstr>API使用比较分析</vt:lpstr>
      <vt:lpstr>API使用比较分析</vt:lpstr>
      <vt:lpstr>产品设计成果</vt:lpstr>
      <vt:lpstr>产品设计成果</vt:lpstr>
      <vt:lpstr>产品设计成果</vt:lpstr>
      <vt:lpstr>心得总结与感谢</vt:lpstr>
      <vt:lpstr>             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2020-07-18T11:30:36Z</dcterms:created>
  <dcterms:modified xsi:type="dcterms:W3CDTF">2020-07-24T07:51:41Z</dcterms:modified>
</cp:coreProperties>
</file>